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4" r:id="rId4"/>
    <p:sldId id="265" r:id="rId5"/>
    <p:sldId id="267" r:id="rId6"/>
    <p:sldId id="26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8280920" cy="115212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2000" dirty="0">
                <a:solidFill>
                  <a:srgbClr val="002060"/>
                </a:solidFill>
                <a:latin typeface="Monotype Corsiva" panose="03010101010201010101" pitchFamily="66" charset="0"/>
                <a:ea typeface="Microsoft YaHei" pitchFamily="34" charset="-122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Monotype Corsiva" panose="03010101010201010101" pitchFamily="66" charset="0"/>
                <a:ea typeface="Microsoft YaHei" pitchFamily="34" charset="-122"/>
              </a:rPr>
              <a:t>    </a:t>
            </a:r>
            <a: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Министерство экономического развития и           	  промышленности Республики Карелия</a:t>
            </a:r>
            <a:endParaRPr lang="ru-RU" sz="2400" dirty="0">
              <a:solidFill>
                <a:srgbClr val="002060"/>
              </a:solidFill>
              <a:latin typeface="Monotype Corsiva" panose="03010101010201010101" pitchFamily="66" charset="0"/>
              <a:cs typeface="Kalinga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59225"/>
            <a:ext cx="674811" cy="872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Соединительная линия уступом 3"/>
          <p:cNvCxnSpPr/>
          <p:nvPr/>
        </p:nvCxnSpPr>
        <p:spPr>
          <a:xfrm>
            <a:off x="467544" y="6165304"/>
            <a:ext cx="7920880" cy="36004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452515" y="2348880"/>
            <a:ext cx="659334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Поддержка бизнеса в условиях </a:t>
            </a:r>
          </a:p>
          <a:p>
            <a:pPr algn="ctr"/>
            <a:r>
              <a:rPr lang="ru-RU" sz="36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санкционных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ограничений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в 2022 году</a:t>
            </a:r>
          </a:p>
          <a:p>
            <a:pPr algn="ctr"/>
            <a:r>
              <a:rPr lang="ru-RU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50063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17646136"/>
              </p:ext>
            </p:extLst>
          </p:nvPr>
        </p:nvGraphicFramePr>
        <p:xfrm>
          <a:off x="395536" y="764705"/>
          <a:ext cx="8388424" cy="583264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160240"/>
                <a:gridCol w="6228184"/>
              </a:tblGrid>
              <a:tr h="120295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Monotype Corsiva" panose="03010101010201010101" pitchFamily="66" charset="0"/>
                        </a:rPr>
                        <a:t>Постановление Правительства Российской Федерации от 12.03.2022 №353 «Об особенностях разрешительной деятельности в Российской Федерации в 2022 году»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4000">
                          <a:schemeClr val="accent1">
                            <a:tint val="44500"/>
                            <a:satMod val="160000"/>
                            <a:alpha val="65000"/>
                            <a:lumMod val="98000"/>
                            <a:lumOff val="2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4000">
                          <a:schemeClr val="accent1">
                            <a:tint val="44500"/>
                            <a:satMod val="160000"/>
                            <a:alpha val="65000"/>
                            <a:lumMod val="98000"/>
                            <a:lumOff val="2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629696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Порядок выдачи,</a:t>
                      </a:r>
                    </a:p>
                    <a:p>
                      <a:pPr algn="ctr"/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продления и</a:t>
                      </a:r>
                    </a:p>
                    <a:p>
                      <a:pPr algn="ctr"/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 переоформления</a:t>
                      </a:r>
                    </a:p>
                    <a:p>
                      <a:pPr algn="ctr"/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 лицензий,</a:t>
                      </a:r>
                    </a:p>
                    <a:p>
                      <a:pPr algn="ctr"/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Разрешительные</a:t>
                      </a:r>
                    </a:p>
                    <a:p>
                      <a:pPr algn="ctr"/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 режимы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4000">
                          <a:schemeClr val="accent1">
                            <a:tint val="44500"/>
                            <a:satMod val="160000"/>
                            <a:alpha val="65000"/>
                            <a:lumMod val="98000"/>
                            <a:lumOff val="2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Автоматическое продление сроков действия лицензий и других видов разрешительных документов на 12 месяцев, а также их упрощённое получение или переоформление в 2022 году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Организации и индивидуальные предприниматели, чья деятельность подлежит лицензированию, смогут на законных основаниях продолжать ведение деятельности даже после истечения срока действия лицензий. Это позволяет </a:t>
                      </a:r>
                      <a:r>
                        <a:rPr lang="ru-RU" sz="1600" b="1" u="sng" dirty="0" smtClean="0">
                          <a:solidFill>
                            <a:schemeClr val="tx1"/>
                          </a:solidFill>
                        </a:rPr>
                        <a:t>снизить нагрузку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на организации и предпринимателей.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Мера затронет более 120 видов разрешений в том числе в таких важных сферах деятельности, как сельское хозяйство, промышленность, розничная торговля (включая торговлю подакцизными товарами), оказание услуг связи, услуги такси. Всего будет автоматически продлено действие или переоформлено в упрощённом порядке более 2,5 млн. разрешений.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4000">
                          <a:schemeClr val="accent1">
                            <a:tint val="44500"/>
                            <a:satMod val="160000"/>
                            <a:alpha val="65000"/>
                            <a:lumMod val="98000"/>
                            <a:lumOff val="2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59632" y="188640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Лицензирование и разрешительные режимы</a:t>
            </a:r>
          </a:p>
        </p:txBody>
      </p:sp>
    </p:spTree>
    <p:extLst>
      <p:ext uri="{BB962C8B-B14F-4D97-AF65-F5344CB8AC3E}">
        <p14:creationId xmlns:p14="http://schemas.microsoft.com/office/powerpoint/2010/main" xmlns="" val="3820789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5268707"/>
              </p:ext>
            </p:extLst>
          </p:nvPr>
        </p:nvGraphicFramePr>
        <p:xfrm>
          <a:off x="395536" y="764705"/>
          <a:ext cx="8388424" cy="583264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160240"/>
                <a:gridCol w="6228184"/>
              </a:tblGrid>
              <a:tr h="120295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Monotype Corsiva" panose="03010101010201010101" pitchFamily="66" charset="0"/>
                        </a:rPr>
                        <a:t>Федеральный закон  № 70-ФЗ  «О внесении изменений в Кодекс Российской Федерации об административных правонарушениях» от 26.03.2022 г.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4000">
                          <a:schemeClr val="accent1">
                            <a:tint val="44500"/>
                            <a:satMod val="160000"/>
                            <a:alpha val="65000"/>
                            <a:lumMod val="98000"/>
                            <a:lumOff val="2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4000">
                          <a:schemeClr val="accent1">
                            <a:tint val="44500"/>
                            <a:satMod val="160000"/>
                            <a:alpha val="65000"/>
                            <a:lumMod val="98000"/>
                            <a:lumOff val="2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629696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Снижение </a:t>
                      </a:r>
                    </a:p>
                    <a:p>
                      <a:pPr algn="ctr"/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административной</a:t>
                      </a:r>
                    </a:p>
                    <a:p>
                      <a:pPr algn="ctr"/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 нагрузки на</a:t>
                      </a:r>
                    </a:p>
                    <a:p>
                      <a:pPr algn="ctr"/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 бизнес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4000">
                          <a:schemeClr val="accent1">
                            <a:tint val="44500"/>
                            <a:satMod val="160000"/>
                            <a:alpha val="65000"/>
                            <a:lumMod val="98000"/>
                            <a:lumOff val="2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Малый бизнес не будут штрафовать за первое нарушение, а вынесут предупреждение, дадут возможность устранить недостатки.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Суммы штрафов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для малого и среднего бизнеса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снижены в два раза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, до уровня, предусмотренного для ИП.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Закон отменяет двойную ответственность, когда одновременно штрафы накладываются и на должностное, и на юридическое лицо.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Принцип «одна проверка — одна санкция», штрафы за однотипные нарушения в рамках одной проверки не будут суммироваться.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Возбуждение административного производства за нарушение требований государственного контроля (надзора), муниципального контроля, допускается только после проведение контрольного (надзорного) мероприятия со взаимодействием, проверки и составления акта по результатам их проведения.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4000">
                          <a:schemeClr val="accent1">
                            <a:tint val="44500"/>
                            <a:satMod val="160000"/>
                            <a:alpha val="65000"/>
                            <a:lumMod val="98000"/>
                            <a:lumOff val="2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99592" y="260648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/>
              <a:t>Снижение административной нагрузки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xmlns="" val="1227974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8935951"/>
              </p:ext>
            </p:extLst>
          </p:nvPr>
        </p:nvGraphicFramePr>
        <p:xfrm>
          <a:off x="395536" y="764705"/>
          <a:ext cx="8388424" cy="583264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304256"/>
                <a:gridCol w="6084168"/>
              </a:tblGrid>
              <a:tr h="120295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Monotype Corsiva" panose="03010101010201010101" pitchFamily="66" charset="0"/>
                        </a:rPr>
                        <a:t>Постановление  Правительства Российской</a:t>
                      </a:r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  <a:latin typeface="Monotype Corsiva" panose="03010101010201010101" pitchFamily="66" charset="0"/>
                        </a:rPr>
                        <a:t> Федерации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Monotype Corsiva" panose="03010101010201010101" pitchFamily="66" charset="0"/>
                        </a:rPr>
                        <a:t> от 10.03.2022 № 336 «Об особенностях организации и осуществления государственного контроля (надзора), муниципального контроля»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4000">
                          <a:schemeClr val="accent1">
                            <a:tint val="44500"/>
                            <a:satMod val="160000"/>
                            <a:alpha val="65000"/>
                            <a:lumMod val="98000"/>
                            <a:lumOff val="2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4000">
                          <a:schemeClr val="accent1">
                            <a:tint val="44500"/>
                            <a:satMod val="160000"/>
                            <a:alpha val="65000"/>
                            <a:lumMod val="98000"/>
                            <a:lumOff val="2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629696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Мораторий на</a:t>
                      </a:r>
                    </a:p>
                    <a:p>
                      <a:pPr algn="ctr"/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плановые проверки</a:t>
                      </a:r>
                    </a:p>
                    <a:p>
                      <a:pPr algn="ctr"/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 индивидуальных</a:t>
                      </a:r>
                    </a:p>
                    <a:p>
                      <a:pPr algn="ctr"/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 предпринимателей,</a:t>
                      </a:r>
                    </a:p>
                    <a:p>
                      <a:pPr algn="ctr"/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 малых и средних</a:t>
                      </a:r>
                    </a:p>
                    <a:p>
                      <a:pPr algn="ctr"/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 предприятий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4000">
                          <a:schemeClr val="accent1">
                            <a:tint val="44500"/>
                            <a:satMod val="160000"/>
                            <a:alpha val="65000"/>
                            <a:lumMod val="98000"/>
                            <a:lumOff val="2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Постановлением предусмотрен запрет на проведение проверок.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Плановые проверки сохранены только в отношении небольшого закрытого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перечня объектов контроля.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Проведение внеплановых проверок допускается лишь в исключительных случаях. Такие проверки должны быть согласованы с органами прокуратуры.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Внеплановые проверки также могут проводиться по поручению Президента Российской Федерации и Правительства Российской Федерации.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Осуществлена возможность подачи жалобы на нарушение моратория на проверки  через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Госуслуги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4000">
                          <a:schemeClr val="accent1">
                            <a:tint val="44500"/>
                            <a:satMod val="160000"/>
                            <a:alpha val="65000"/>
                            <a:lumMod val="98000"/>
                            <a:lumOff val="2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99592" y="260648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/>
              <a:t>Мораторий </a:t>
            </a:r>
            <a:r>
              <a:rPr lang="ru-RU" sz="2400" b="1" i="1" dirty="0" smtClean="0"/>
              <a:t>на проверки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xmlns="" val="4281707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3008954"/>
              </p:ext>
            </p:extLst>
          </p:nvPr>
        </p:nvGraphicFramePr>
        <p:xfrm>
          <a:off x="467544" y="620688"/>
          <a:ext cx="8388424" cy="551361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304256"/>
                <a:gridCol w="6084168"/>
              </a:tblGrid>
              <a:tr h="64807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C00000"/>
                          </a:solidFill>
                          <a:latin typeface="Monotype Corsiva" panose="03010101010201010101" pitchFamily="66" charset="0"/>
                        </a:rPr>
                        <a:t>Подача жалобы на нарушение моратория на проверки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>
                        <a:solidFill>
                          <a:srgbClr val="C00000"/>
                        </a:solidFill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4000">
                          <a:schemeClr val="accent1">
                            <a:tint val="44500"/>
                            <a:satMod val="160000"/>
                            <a:alpha val="65000"/>
                            <a:lumMod val="98000"/>
                            <a:lumOff val="2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4000">
                          <a:schemeClr val="accent1">
                            <a:tint val="44500"/>
                            <a:satMod val="160000"/>
                            <a:alpha val="65000"/>
                            <a:lumMod val="98000"/>
                            <a:lumOff val="2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629696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4000">
                          <a:schemeClr val="accent1">
                            <a:tint val="44500"/>
                            <a:satMod val="160000"/>
                            <a:alpha val="65000"/>
                            <a:lumMod val="98000"/>
                            <a:lumOff val="2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Ссылка на главной странице портала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Госуслуги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в разделе «Жалоба на решения контрольных органов», далее необходимо спуститься ниже на странице в раздел «Жалоба на нарушение моратория на проверки»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На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сайте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Минэкономразвития России, направив заявление на специальный адрес электронной почты proverki.net@economy.gov.ru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4000">
                          <a:schemeClr val="accent1">
                            <a:tint val="44500"/>
                            <a:satMod val="160000"/>
                            <a:alpha val="65000"/>
                            <a:lumMod val="98000"/>
                            <a:lumOff val="2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pic>
        <p:nvPicPr>
          <p:cNvPr id="6" name="Picture 2" descr="https://anderbot.com/wp-content/uploads/2019/02/Gosuslug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00808"/>
            <a:ext cx="1296144" cy="77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1883" y="3429001"/>
            <a:ext cx="1327869" cy="885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13812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59225"/>
            <a:ext cx="674811" cy="872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292000" y="364618"/>
            <a:ext cx="70964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n w="12700">
                  <a:solidFill>
                    <a:srgbClr val="212745">
                      <a:satMod val="155000"/>
                    </a:srgbClr>
                  </a:solidFill>
                  <a:prstDash val="solid"/>
                </a:ln>
                <a:solidFill>
                  <a:srgbClr val="B4DCFA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Министерство экономического развития и           </a:t>
            </a:r>
            <a:r>
              <a:rPr lang="ru-RU" sz="2400" b="1" dirty="0" smtClean="0">
                <a:ln w="12700">
                  <a:solidFill>
                    <a:srgbClr val="212745">
                      <a:satMod val="155000"/>
                    </a:srgbClr>
                  </a:solidFill>
                  <a:prstDash val="solid"/>
                </a:ln>
                <a:solidFill>
                  <a:srgbClr val="B4DCFA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промышленности </a:t>
            </a:r>
            <a:r>
              <a:rPr lang="ru-RU" sz="2400" b="1" dirty="0">
                <a:ln w="12700">
                  <a:solidFill>
                    <a:srgbClr val="212745">
                      <a:satMod val="155000"/>
                    </a:srgbClr>
                  </a:solidFill>
                  <a:prstDash val="solid"/>
                </a:ln>
                <a:solidFill>
                  <a:srgbClr val="B4DCFA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Республики Карелия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2276872"/>
            <a:ext cx="597666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3600" b="1" dirty="0">
              <a:solidFill>
                <a:srgbClr val="4E67C8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sz="3600" b="1" dirty="0">
                <a:solidFill>
                  <a:srgbClr val="4E67C8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b="1" dirty="0" smtClean="0">
                <a:solidFill>
                  <a:srgbClr val="4E67C8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СПАСИБО ЗА ВНИМАНИЕ</a:t>
            </a:r>
            <a:endParaRPr lang="ru-RU" sz="3600" b="1" dirty="0">
              <a:solidFill>
                <a:srgbClr val="4E67C8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804247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1066</TotalTime>
  <Words>467</Words>
  <Application>Microsoft Office PowerPoint</Application>
  <PresentationFormat>Экран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     Министерство экономического развития и              промышленности Республики Карелия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 ЭКОНОМИЧЕСКОГО  РАЗВИТИЯ  И  ПРОМЫШЛЕННОСТИ  РЕСПУБЛИКИ  КАРЕЛИЯ</dc:title>
  <dc:creator>Ласточкина Екатерина Николаевна</dc:creator>
  <cp:lastModifiedBy>Admin</cp:lastModifiedBy>
  <cp:revision>32</cp:revision>
  <dcterms:created xsi:type="dcterms:W3CDTF">2022-04-19T06:09:59Z</dcterms:created>
  <dcterms:modified xsi:type="dcterms:W3CDTF">2022-04-25T06:21:10Z</dcterms:modified>
</cp:coreProperties>
</file>